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74" r:id="rId1"/>
  </p:sldMasterIdLst>
  <p:sldIdLst>
    <p:sldId id="256" r:id="rId2"/>
    <p:sldId id="259" r:id="rId3"/>
    <p:sldId id="260" r:id="rId4"/>
    <p:sldId id="261" r:id="rId5"/>
    <p:sldId id="262" r:id="rId6"/>
    <p:sldId id="263" r:id="rId7"/>
    <p:sldId id="264" r:id="rId8"/>
    <p:sldId id="265" r:id="rId9"/>
    <p:sldId id="267" r:id="rId10"/>
    <p:sldId id="268" r:id="rId11"/>
    <p:sldId id="269" r:id="rId12"/>
    <p:sldId id="270" r:id="rId13"/>
    <p:sldId id="272" r:id="rId14"/>
    <p:sldId id="273" r:id="rId15"/>
    <p:sldId id="274" r:id="rId16"/>
    <p:sldId id="275"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EEFD"/>
    <a:srgbClr val="FC9A92"/>
    <a:srgbClr val="44C2FA"/>
    <a:srgbClr val="44F6FA"/>
    <a:srgbClr val="C2F4FE"/>
    <a:srgbClr val="45CAF9"/>
    <a:srgbClr val="07EA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749" autoAdjust="0"/>
    <p:restoredTop sz="94660"/>
  </p:normalViewPr>
  <p:slideViewPr>
    <p:cSldViewPr snapToGrid="0">
      <p:cViewPr varScale="1">
        <p:scale>
          <a:sx n="57" d="100"/>
          <a:sy n="57" d="100"/>
        </p:scale>
        <p:origin x="3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7842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BF94A8-8E0D-409B-B221-4F19618864A3}" type="datetimeFigureOut">
              <a:rPr lang="en-US" smtClean="0"/>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4289380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4101550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230963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807819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333844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1197392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1611169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466643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4045399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68040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BBF94A8-8E0D-409B-B221-4F19618864A3}" type="datetimeFigureOut">
              <a:rPr lang="en-US" smtClean="0"/>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1886860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BBF94A8-8E0D-409B-B221-4F19618864A3}" type="datetimeFigureOut">
              <a:rPr lang="en-US" smtClean="0"/>
              <a:t>8/19/2023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218324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08813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351059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BBF94A8-8E0D-409B-B221-4F19618864A3}" type="datetimeFigureOut">
              <a:rPr lang="en-US" smtClean="0"/>
              <a:t>8/19/2023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423169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BF94A8-8E0D-409B-B221-4F19618864A3}" type="datetimeFigureOut">
              <a:rPr lang="en-US" smtClean="0"/>
              <a:t>8/19/2023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13BEE3-13AF-4559-8567-173D9784DA89}" type="slidenum">
              <a:rPr lang="en-US" smtClean="0"/>
              <a:t>‹#›</a:t>
            </a:fld>
            <a:endParaRPr lang="en-US"/>
          </a:p>
        </p:txBody>
      </p:sp>
    </p:spTree>
    <p:extLst>
      <p:ext uri="{BB962C8B-B14F-4D97-AF65-F5344CB8AC3E}">
        <p14:creationId xmlns:p14="http://schemas.microsoft.com/office/powerpoint/2010/main" val="185133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BBF94A8-8E0D-409B-B221-4F19618864A3}" type="datetimeFigureOut">
              <a:rPr lang="en-US" smtClean="0"/>
              <a:t>8/19/2023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713BEE3-13AF-4559-8567-173D9784DA89}" type="slidenum">
              <a:rPr lang="en-US" smtClean="0"/>
              <a:t>‹#›</a:t>
            </a:fld>
            <a:endParaRPr lang="en-US"/>
          </a:p>
        </p:txBody>
      </p:sp>
    </p:spTree>
    <p:extLst>
      <p:ext uri="{BB962C8B-B14F-4D97-AF65-F5344CB8AC3E}">
        <p14:creationId xmlns:p14="http://schemas.microsoft.com/office/powerpoint/2010/main" val="2853071092"/>
      </p:ext>
    </p:extLst>
  </p:cSld>
  <p:clrMap bg1="dk1" tx1="lt1" bg2="dk2" tx2="lt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 id="2147484786" r:id="rId12"/>
    <p:sldLayoutId id="2147484787" r:id="rId13"/>
    <p:sldLayoutId id="2147484788" r:id="rId14"/>
    <p:sldLayoutId id="2147484789" r:id="rId15"/>
    <p:sldLayoutId id="2147484790" r:id="rId16"/>
    <p:sldLayoutId id="2147484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50498" y="0"/>
            <a:ext cx="9122484" cy="1365738"/>
          </a:xfrm>
        </p:spPr>
        <p:txBody>
          <a:bodyPr>
            <a:normAutofit/>
          </a:bodyPr>
          <a:lstStyle/>
          <a:p>
            <a:r>
              <a:rPr lang="en-US" dirty="0" smtClean="0">
                <a:solidFill>
                  <a:schemeClr val="bg1"/>
                </a:solidFill>
              </a:rPr>
              <a:t>Flight Delay Analysis</a:t>
            </a:r>
            <a:endParaRPr lang="en-US" dirty="0">
              <a:solidFill>
                <a:schemeClr val="bg1"/>
              </a:solidFill>
            </a:endParaRPr>
          </a:p>
        </p:txBody>
      </p:sp>
      <p:sp>
        <p:nvSpPr>
          <p:cNvPr id="3" name="Subtitle 2"/>
          <p:cNvSpPr>
            <a:spLocks noGrp="1"/>
          </p:cNvSpPr>
          <p:nvPr>
            <p:ph type="subTitle" idx="1"/>
          </p:nvPr>
        </p:nvSpPr>
        <p:spPr>
          <a:xfrm>
            <a:off x="1498911" y="1555878"/>
            <a:ext cx="8825658" cy="861420"/>
          </a:xfrm>
        </p:spPr>
        <p:txBody>
          <a:bodyPr/>
          <a:lstStyle/>
          <a:p>
            <a:r>
              <a:rPr lang="en-US" b="1" dirty="0">
                <a:solidFill>
                  <a:schemeClr val="accent1">
                    <a:lumMod val="75000"/>
                  </a:schemeClr>
                </a:solidFill>
              </a:rPr>
              <a:t>Data Analysis </a:t>
            </a:r>
            <a:r>
              <a:rPr lang="en-US" b="1" dirty="0" smtClean="0">
                <a:solidFill>
                  <a:schemeClr val="accent1">
                    <a:lumMod val="75000"/>
                  </a:schemeClr>
                </a:solidFill>
              </a:rPr>
              <a:t>Project – Group 1</a:t>
            </a:r>
            <a:endParaRPr lang="en-US" b="1" dirty="0">
              <a:solidFill>
                <a:schemeClr val="accent1">
                  <a:lumMod val="75000"/>
                </a:schemeClr>
              </a:solidFill>
            </a:endParaRPr>
          </a:p>
          <a:p>
            <a:endParaRPr lang="en-US" dirty="0"/>
          </a:p>
        </p:txBody>
      </p:sp>
      <p:sp>
        <p:nvSpPr>
          <p:cNvPr id="4" name="Subtitle 2"/>
          <p:cNvSpPr txBox="1">
            <a:spLocks/>
          </p:cNvSpPr>
          <p:nvPr/>
        </p:nvSpPr>
        <p:spPr>
          <a:xfrm>
            <a:off x="1498911" y="2264899"/>
            <a:ext cx="8825658" cy="3868616"/>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4000" b="1" dirty="0" smtClean="0">
                <a:solidFill>
                  <a:schemeClr val="tx1"/>
                </a:solidFill>
                <a:effectLst>
                  <a:outerShdw blurRad="38100" dist="38100" dir="2700000" algn="tl">
                    <a:srgbClr val="000000">
                      <a:alpha val="43137"/>
                    </a:srgbClr>
                  </a:outerShdw>
                </a:effectLst>
              </a:rPr>
              <a:t>Ms</a:t>
            </a:r>
            <a:r>
              <a:rPr lang="en-US" sz="4000" b="1" dirty="0">
                <a:solidFill>
                  <a:schemeClr val="tx1"/>
                </a:solidFill>
                <a:effectLst>
                  <a:outerShdw blurRad="38100" dist="38100" dir="2700000" algn="tl">
                    <a:srgbClr val="000000">
                      <a:alpha val="43137"/>
                    </a:srgbClr>
                  </a:outerShdw>
                </a:effectLst>
              </a:rPr>
              <a:t>. DIPIKA </a:t>
            </a:r>
            <a:r>
              <a:rPr lang="en-US" sz="4000" b="1" dirty="0" smtClean="0">
                <a:solidFill>
                  <a:schemeClr val="tx1"/>
                </a:solidFill>
                <a:effectLst>
                  <a:outerShdw blurRad="38100" dist="38100" dir="2700000" algn="tl">
                    <a:srgbClr val="000000">
                      <a:alpha val="43137"/>
                    </a:srgbClr>
                  </a:outerShdw>
                </a:effectLst>
              </a:rPr>
              <a:t>PANDEY</a:t>
            </a:r>
          </a:p>
          <a:p>
            <a:r>
              <a:rPr lang="en-US" sz="4000" b="1" dirty="0">
                <a:solidFill>
                  <a:schemeClr val="tx1"/>
                </a:solidFill>
                <a:effectLst>
                  <a:outerShdw blurRad="38100" dist="38100" dir="2700000" algn="tl">
                    <a:srgbClr val="000000">
                      <a:alpha val="43137"/>
                    </a:srgbClr>
                  </a:outerShdw>
                </a:effectLst>
              </a:rPr>
              <a:t>Mr. </a:t>
            </a:r>
            <a:r>
              <a:rPr lang="en-US" sz="4000" b="1" dirty="0" err="1">
                <a:solidFill>
                  <a:schemeClr val="tx1"/>
                </a:solidFill>
                <a:effectLst>
                  <a:outerShdw blurRad="38100" dist="38100" dir="2700000" algn="tl">
                    <a:srgbClr val="000000">
                      <a:alpha val="43137"/>
                    </a:srgbClr>
                  </a:outerShdw>
                </a:effectLst>
              </a:rPr>
              <a:t>Ananta</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Dnyaneshwar</a:t>
            </a:r>
            <a:r>
              <a:rPr lang="en-US" sz="4000" b="1" dirty="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Patil</a:t>
            </a:r>
            <a:endParaRPr lang="en-US" sz="4000" b="1" dirty="0" smtClean="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Ms</a:t>
            </a:r>
            <a:r>
              <a:rPr lang="en-US" sz="4000" b="1" dirty="0" smtClean="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sapana</a:t>
            </a:r>
            <a:r>
              <a:rPr lang="en-US" sz="4000" b="1" dirty="0" smtClean="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mahesh</a:t>
            </a:r>
            <a:r>
              <a:rPr lang="en-US" sz="4000" b="1" dirty="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patil</a:t>
            </a:r>
            <a:endParaRPr lang="en-US" sz="4000" b="1" dirty="0" smtClean="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Mr. </a:t>
            </a:r>
            <a:r>
              <a:rPr lang="en-US" sz="4000" b="1" dirty="0" err="1">
                <a:solidFill>
                  <a:schemeClr val="tx1"/>
                </a:solidFill>
                <a:effectLst>
                  <a:outerShdw blurRad="38100" dist="38100" dir="2700000" algn="tl">
                    <a:srgbClr val="000000">
                      <a:alpha val="43137"/>
                    </a:srgbClr>
                  </a:outerShdw>
                </a:effectLst>
              </a:rPr>
              <a:t>Kavesh</a:t>
            </a:r>
            <a:r>
              <a:rPr lang="en-US" sz="4000" b="1" dirty="0">
                <a:solidFill>
                  <a:schemeClr val="tx1"/>
                </a:solidFill>
                <a:effectLst>
                  <a:outerShdw blurRad="38100" dist="38100" dir="2700000" algn="tl">
                    <a:srgbClr val="000000">
                      <a:alpha val="43137"/>
                    </a:srgbClr>
                  </a:outerShdw>
                </a:effectLst>
              </a:rPr>
              <a:t> Harish </a:t>
            </a:r>
            <a:r>
              <a:rPr lang="en-US" sz="4000" b="1" dirty="0" err="1" smtClean="0">
                <a:solidFill>
                  <a:schemeClr val="tx1"/>
                </a:solidFill>
                <a:effectLst>
                  <a:outerShdw blurRad="38100" dist="38100" dir="2700000" algn="tl">
                    <a:srgbClr val="000000">
                      <a:alpha val="43137"/>
                    </a:srgbClr>
                  </a:outerShdw>
                </a:effectLst>
              </a:rPr>
              <a:t>Visaria</a:t>
            </a:r>
            <a:endParaRPr lang="en-US" sz="4000" b="1" dirty="0" smtClean="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Ms. </a:t>
            </a:r>
            <a:r>
              <a:rPr lang="en-US" sz="4000" b="1" dirty="0" err="1">
                <a:solidFill>
                  <a:schemeClr val="tx1"/>
                </a:solidFill>
                <a:effectLst>
                  <a:outerShdw blurRad="38100" dist="38100" dir="2700000" algn="tl">
                    <a:srgbClr val="000000">
                      <a:alpha val="43137"/>
                    </a:srgbClr>
                  </a:outerShdw>
                </a:effectLst>
              </a:rPr>
              <a:t>Noopur</a:t>
            </a:r>
            <a:r>
              <a:rPr lang="en-US" sz="4000" b="1" dirty="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Jaiswal</a:t>
            </a:r>
            <a:endParaRPr lang="en-US" sz="4000" b="1" dirty="0" smtClean="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Ms. </a:t>
            </a:r>
            <a:r>
              <a:rPr lang="en-US" sz="4000" b="1" dirty="0" err="1">
                <a:solidFill>
                  <a:schemeClr val="tx1"/>
                </a:solidFill>
                <a:effectLst>
                  <a:outerShdw blurRad="38100" dist="38100" dir="2700000" algn="tl">
                    <a:srgbClr val="000000">
                      <a:alpha val="43137"/>
                    </a:srgbClr>
                  </a:outerShdw>
                </a:effectLst>
              </a:rPr>
              <a:t>Swarnika</a:t>
            </a:r>
            <a:r>
              <a:rPr lang="en-US" sz="4000" b="1" dirty="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Jaiswal</a:t>
            </a:r>
            <a:endParaRPr lang="en-US" sz="4000" b="1" dirty="0" smtClean="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45668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smtClean="0">
                <a:solidFill>
                  <a:schemeClr val="bg1"/>
                </a:solidFill>
              </a:rPr>
              <a:t>Overview - Delay Analysis</a:t>
            </a:r>
            <a:endParaRPr lang="en-US" sz="3200" dirty="0">
              <a:solidFill>
                <a:schemeClr val="bg1"/>
              </a:solidFill>
            </a:endParaRPr>
          </a:p>
        </p:txBody>
      </p:sp>
      <p:sp>
        <p:nvSpPr>
          <p:cNvPr id="3" name="Subtitle 2"/>
          <p:cNvSpPr>
            <a:spLocks noGrp="1"/>
          </p:cNvSpPr>
          <p:nvPr>
            <p:ph type="subTitle" idx="1"/>
          </p:nvPr>
        </p:nvSpPr>
        <p:spPr>
          <a:xfrm>
            <a:off x="0" y="1420837"/>
            <a:ext cx="4515729" cy="5240395"/>
          </a:xfrm>
        </p:spPr>
        <p:txBody>
          <a:bodyPr>
            <a:normAutofit/>
          </a:bodyPr>
          <a:lstStyle/>
          <a:p>
            <a:pPr marL="457200" indent="-457200">
              <a:buClrTx/>
              <a:buFont typeface="Wingdings" panose="05000000000000000000" pitchFamily="2" charset="2"/>
              <a:buChar char="v"/>
            </a:pPr>
            <a:r>
              <a:rPr lang="en-US" sz="1700" b="1" dirty="0" smtClean="0">
                <a:solidFill>
                  <a:schemeClr val="bg1"/>
                </a:solidFill>
              </a:rPr>
              <a:t>We have Calculated a Delay Ratio based on how much of delay is System delay out of the Total Delay.</a:t>
            </a:r>
          </a:p>
          <a:p>
            <a:pPr marL="457200" indent="-457200">
              <a:buClrTx/>
              <a:buFont typeface="Wingdings" panose="05000000000000000000" pitchFamily="2" charset="2"/>
              <a:buChar char="v"/>
            </a:pPr>
            <a:r>
              <a:rPr lang="en-US" sz="1700" b="1" dirty="0" smtClean="0">
                <a:solidFill>
                  <a:schemeClr val="bg1"/>
                </a:solidFill>
              </a:rPr>
              <a:t>So HERE for airlines which have less delay ratio need to work on there system delay. System delay could be the internal delay caused by plane engine or some other internal reason. </a:t>
            </a:r>
          </a:p>
          <a:p>
            <a:pPr marL="457200" indent="-457200">
              <a:buClrTx/>
              <a:buFont typeface="Wingdings" panose="05000000000000000000" pitchFamily="2" charset="2"/>
              <a:buChar char="v"/>
            </a:pPr>
            <a:r>
              <a:rPr lang="en-US" sz="1700" b="1" dirty="0" smtClean="0">
                <a:solidFill>
                  <a:schemeClr val="bg1"/>
                </a:solidFill>
              </a:rPr>
              <a:t>Flights which has more </a:t>
            </a:r>
            <a:r>
              <a:rPr lang="en-US" sz="1700" b="1" dirty="0" err="1" smtClean="0">
                <a:solidFill>
                  <a:schemeClr val="bg1"/>
                </a:solidFill>
              </a:rPr>
              <a:t>oF</a:t>
            </a:r>
            <a:r>
              <a:rPr lang="en-US" sz="1700" b="1" dirty="0" smtClean="0">
                <a:solidFill>
                  <a:schemeClr val="bg1"/>
                </a:solidFill>
              </a:rPr>
              <a:t> delay ratio need to work on there time Management, to make sure that the flight departure is on time and other things, to reduce there delays.</a:t>
            </a:r>
            <a:endParaRPr lang="en-US" sz="1700" b="1"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342" y="1420837"/>
            <a:ext cx="7662658" cy="430252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533885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1179926"/>
            <a:ext cx="10142357" cy="5678074"/>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348716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661"/>
            <a:ext cx="10072468" cy="5617339"/>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22141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8740"/>
            <a:ext cx="10016197" cy="558926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320268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9010"/>
            <a:ext cx="10185011" cy="548899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017858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92" y="1463040"/>
            <a:ext cx="10305779" cy="5380892"/>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091303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085" y="1209822"/>
            <a:ext cx="10070915" cy="5648179"/>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234784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4" y="1184865"/>
            <a:ext cx="10081847" cy="5673136"/>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763471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4121834" cy="718624"/>
          </a:xfrm>
        </p:spPr>
        <p:txBody>
          <a:bodyPr/>
          <a:lstStyle/>
          <a:p>
            <a:pPr algn="ctr"/>
            <a:r>
              <a:rPr lang="en-US" sz="3200" dirty="0" smtClean="0">
                <a:solidFill>
                  <a:schemeClr val="bg1"/>
                </a:solidFill>
              </a:rPr>
              <a:t>Conclusions</a:t>
            </a:r>
            <a:endParaRPr lang="en-US" sz="3200" dirty="0">
              <a:solidFill>
                <a:schemeClr val="bg1"/>
              </a:solidFill>
            </a:endParaRPr>
          </a:p>
        </p:txBody>
      </p:sp>
      <p:sp>
        <p:nvSpPr>
          <p:cNvPr id="3" name="Subtitle 2"/>
          <p:cNvSpPr>
            <a:spLocks noGrp="1"/>
          </p:cNvSpPr>
          <p:nvPr>
            <p:ph type="subTitle" idx="1"/>
          </p:nvPr>
        </p:nvSpPr>
        <p:spPr>
          <a:xfrm>
            <a:off x="184291" y="718624"/>
            <a:ext cx="4515729" cy="5991665"/>
          </a:xfrm>
        </p:spPr>
        <p:txBody>
          <a:bodyPr>
            <a:normAutofit/>
          </a:bodyPr>
          <a:lstStyle/>
          <a:p>
            <a:pPr marL="457200" indent="-457200">
              <a:buClrTx/>
              <a:buFont typeface="Wingdings" panose="05000000000000000000" pitchFamily="2" charset="2"/>
              <a:buChar char="v"/>
            </a:pPr>
            <a:r>
              <a:rPr lang="en-US" sz="1700" b="1" dirty="0" smtClean="0">
                <a:solidFill>
                  <a:schemeClr val="bg1"/>
                </a:solidFill>
              </a:rPr>
              <a:t>Overall 30% of the Flights get Delayed. From that 30% around 47% of the Flights have Delay of more than 1 Hour</a:t>
            </a:r>
          </a:p>
          <a:p>
            <a:pPr marL="457200" indent="-457200">
              <a:buClrTx/>
              <a:buFont typeface="Wingdings" panose="05000000000000000000" pitchFamily="2" charset="2"/>
              <a:buChar char="v"/>
            </a:pPr>
            <a:r>
              <a:rPr lang="en-US" sz="1700" b="1" dirty="0" smtClean="0">
                <a:solidFill>
                  <a:schemeClr val="bg1"/>
                </a:solidFill>
              </a:rPr>
              <a:t>All the Flights that travel the distance LESS than 1000KM need to work on there their delay and cancellation Rate.</a:t>
            </a:r>
          </a:p>
          <a:p>
            <a:pPr marL="457200" indent="-457200">
              <a:buClrTx/>
              <a:buFont typeface="Wingdings" panose="05000000000000000000" pitchFamily="2" charset="2"/>
              <a:buChar char="v"/>
            </a:pPr>
            <a:r>
              <a:rPr lang="en-US" sz="1700" b="1" dirty="0" smtClean="0">
                <a:solidFill>
                  <a:schemeClr val="bg1"/>
                </a:solidFill>
              </a:rPr>
              <a:t>Airport, State and City also play and important role on delay of flights. So those Airports need to improve there Timings and Air traffic Control Systems to reduce the delays</a:t>
            </a:r>
          </a:p>
          <a:p>
            <a:pPr marL="457200" indent="-457200">
              <a:buClrTx/>
              <a:buFont typeface="Wingdings" panose="05000000000000000000" pitchFamily="2" charset="2"/>
              <a:buChar char="v"/>
            </a:pPr>
            <a:r>
              <a:rPr lang="en-US" sz="1700" b="1" dirty="0" smtClean="0">
                <a:solidFill>
                  <a:schemeClr val="bg1"/>
                </a:solidFill>
              </a:rPr>
              <a:t>Airline Companies need to either work on Either reducing there system Timings or need to work on there time management or departure delays to make sure that the delays are as less as possible</a:t>
            </a:r>
            <a:endParaRPr lang="en-US" sz="1700" b="1"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206" y="-70339"/>
            <a:ext cx="6913794" cy="3812344"/>
          </a:xfrm>
          <a:prstGeom prst="rect">
            <a:avLst/>
          </a:prstGeom>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597" y="2996419"/>
            <a:ext cx="6927471" cy="3889718"/>
          </a:xfrm>
          <a:prstGeom prst="rect">
            <a:avLst/>
          </a:prstGeom>
          <a:effectLst/>
        </p:spPr>
      </p:pic>
    </p:spTree>
    <p:extLst>
      <p:ext uri="{BB962C8B-B14F-4D97-AF65-F5344CB8AC3E}">
        <p14:creationId xmlns:p14="http://schemas.microsoft.com/office/powerpoint/2010/main" val="6117682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65229" y="105359"/>
            <a:ext cx="5711483" cy="928468"/>
          </a:xfrm>
        </p:spPr>
        <p:txBody>
          <a:bodyPr>
            <a:normAutofit/>
          </a:bodyPr>
          <a:lstStyle/>
          <a:p>
            <a:r>
              <a:rPr lang="en-US" sz="5200" dirty="0" smtClean="0">
                <a:solidFill>
                  <a:schemeClr val="bg1"/>
                </a:solidFill>
              </a:rPr>
              <a:t>Flight Delay Data</a:t>
            </a:r>
            <a:endParaRPr lang="en-US" sz="5200" dirty="0">
              <a:solidFill>
                <a:schemeClr val="bg1"/>
              </a:solidFill>
            </a:endParaRPr>
          </a:p>
        </p:txBody>
      </p:sp>
      <p:sp>
        <p:nvSpPr>
          <p:cNvPr id="3" name="Subtitle 2"/>
          <p:cNvSpPr>
            <a:spLocks noGrp="1"/>
          </p:cNvSpPr>
          <p:nvPr>
            <p:ph type="subTitle" idx="1"/>
          </p:nvPr>
        </p:nvSpPr>
        <p:spPr>
          <a:xfrm>
            <a:off x="1498911" y="1555878"/>
            <a:ext cx="8825658" cy="861420"/>
          </a:xfrm>
        </p:spPr>
        <p:txBody>
          <a:bodyPr/>
          <a:lstStyle/>
          <a:p>
            <a:r>
              <a:rPr lang="en-US" b="1" dirty="0">
                <a:solidFill>
                  <a:schemeClr val="accent1">
                    <a:lumMod val="75000"/>
                  </a:schemeClr>
                </a:solidFill>
              </a:rPr>
              <a:t>Data Analysis </a:t>
            </a:r>
            <a:r>
              <a:rPr lang="en-US" b="1" dirty="0" smtClean="0">
                <a:solidFill>
                  <a:schemeClr val="accent1">
                    <a:lumMod val="75000"/>
                  </a:schemeClr>
                </a:solidFill>
              </a:rPr>
              <a:t>Project – Group 1</a:t>
            </a:r>
            <a:endParaRPr lang="en-US" b="1" dirty="0">
              <a:solidFill>
                <a:schemeClr val="accent1">
                  <a:lumMod val="75000"/>
                </a:schemeClr>
              </a:solidFill>
            </a:endParaRPr>
          </a:p>
          <a:p>
            <a:endParaRPr lang="en-US" dirty="0"/>
          </a:p>
        </p:txBody>
      </p:sp>
      <p:sp>
        <p:nvSpPr>
          <p:cNvPr id="4" name="Subtitle 2"/>
          <p:cNvSpPr txBox="1">
            <a:spLocks/>
          </p:cNvSpPr>
          <p:nvPr/>
        </p:nvSpPr>
        <p:spPr>
          <a:xfrm>
            <a:off x="1498911" y="2264899"/>
            <a:ext cx="8825658" cy="3868616"/>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4000" b="1" dirty="0" smtClean="0">
                <a:solidFill>
                  <a:schemeClr val="tx1"/>
                </a:solidFill>
                <a:effectLst>
                  <a:outerShdw blurRad="38100" dist="38100" dir="2700000" algn="tl">
                    <a:srgbClr val="000000">
                      <a:alpha val="43137"/>
                    </a:srgbClr>
                  </a:outerShdw>
                </a:effectLst>
              </a:rPr>
              <a:t>Ms</a:t>
            </a:r>
            <a:r>
              <a:rPr lang="en-US" sz="4000" b="1" dirty="0">
                <a:solidFill>
                  <a:schemeClr val="tx1"/>
                </a:solidFill>
                <a:effectLst>
                  <a:outerShdw blurRad="38100" dist="38100" dir="2700000" algn="tl">
                    <a:srgbClr val="000000">
                      <a:alpha val="43137"/>
                    </a:srgbClr>
                  </a:outerShdw>
                </a:effectLst>
              </a:rPr>
              <a:t>. DIPIKA </a:t>
            </a:r>
            <a:r>
              <a:rPr lang="en-US" sz="4000" b="1" dirty="0" smtClean="0">
                <a:solidFill>
                  <a:schemeClr val="tx1"/>
                </a:solidFill>
                <a:effectLst>
                  <a:outerShdw blurRad="38100" dist="38100" dir="2700000" algn="tl">
                    <a:srgbClr val="000000">
                      <a:alpha val="43137"/>
                    </a:srgbClr>
                  </a:outerShdw>
                </a:effectLst>
              </a:rPr>
              <a:t>PANDEY</a:t>
            </a:r>
          </a:p>
          <a:p>
            <a:r>
              <a:rPr lang="en-US" sz="4000" b="1" dirty="0">
                <a:solidFill>
                  <a:schemeClr val="tx1"/>
                </a:solidFill>
                <a:effectLst>
                  <a:outerShdw blurRad="38100" dist="38100" dir="2700000" algn="tl">
                    <a:srgbClr val="000000">
                      <a:alpha val="43137"/>
                    </a:srgbClr>
                  </a:outerShdw>
                </a:effectLst>
              </a:rPr>
              <a:t>Mr. </a:t>
            </a:r>
            <a:r>
              <a:rPr lang="en-US" sz="4000" b="1" dirty="0" err="1">
                <a:solidFill>
                  <a:schemeClr val="tx1"/>
                </a:solidFill>
                <a:effectLst>
                  <a:outerShdw blurRad="38100" dist="38100" dir="2700000" algn="tl">
                    <a:srgbClr val="000000">
                      <a:alpha val="43137"/>
                    </a:srgbClr>
                  </a:outerShdw>
                </a:effectLst>
              </a:rPr>
              <a:t>Ananta</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Dnyaneshwar</a:t>
            </a:r>
            <a:r>
              <a:rPr lang="en-US" sz="4000" b="1" dirty="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Patil</a:t>
            </a:r>
            <a:endParaRPr lang="en-US" sz="4000" b="1" dirty="0" smtClean="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Ms</a:t>
            </a:r>
            <a:r>
              <a:rPr lang="en-US" sz="4000" b="1" dirty="0" smtClean="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sapana</a:t>
            </a:r>
            <a:r>
              <a:rPr lang="en-US" sz="4000" b="1" dirty="0" smtClean="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mahesh</a:t>
            </a:r>
            <a:r>
              <a:rPr lang="en-US" sz="4000" b="1" dirty="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patil</a:t>
            </a:r>
            <a:endParaRPr lang="en-US" sz="4000" b="1" dirty="0" smtClean="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Mr. </a:t>
            </a:r>
            <a:r>
              <a:rPr lang="en-US" sz="4000" b="1" dirty="0" err="1">
                <a:solidFill>
                  <a:schemeClr val="tx1"/>
                </a:solidFill>
                <a:effectLst>
                  <a:outerShdw blurRad="38100" dist="38100" dir="2700000" algn="tl">
                    <a:srgbClr val="000000">
                      <a:alpha val="43137"/>
                    </a:srgbClr>
                  </a:outerShdw>
                </a:effectLst>
              </a:rPr>
              <a:t>Kavesh</a:t>
            </a:r>
            <a:r>
              <a:rPr lang="en-US" sz="4000" b="1" dirty="0">
                <a:solidFill>
                  <a:schemeClr val="tx1"/>
                </a:solidFill>
                <a:effectLst>
                  <a:outerShdw blurRad="38100" dist="38100" dir="2700000" algn="tl">
                    <a:srgbClr val="000000">
                      <a:alpha val="43137"/>
                    </a:srgbClr>
                  </a:outerShdw>
                </a:effectLst>
              </a:rPr>
              <a:t> Harish </a:t>
            </a:r>
            <a:r>
              <a:rPr lang="en-US" sz="4000" b="1" dirty="0" err="1" smtClean="0">
                <a:solidFill>
                  <a:schemeClr val="tx1"/>
                </a:solidFill>
                <a:effectLst>
                  <a:outerShdw blurRad="38100" dist="38100" dir="2700000" algn="tl">
                    <a:srgbClr val="000000">
                      <a:alpha val="43137"/>
                    </a:srgbClr>
                  </a:outerShdw>
                </a:effectLst>
              </a:rPr>
              <a:t>Visaria</a:t>
            </a:r>
            <a:endParaRPr lang="en-US" sz="4000" b="1" dirty="0" smtClean="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Ms. </a:t>
            </a:r>
            <a:r>
              <a:rPr lang="en-US" sz="4000" b="1" dirty="0" err="1">
                <a:solidFill>
                  <a:schemeClr val="tx1"/>
                </a:solidFill>
                <a:effectLst>
                  <a:outerShdw blurRad="38100" dist="38100" dir="2700000" algn="tl">
                    <a:srgbClr val="000000">
                      <a:alpha val="43137"/>
                    </a:srgbClr>
                  </a:outerShdw>
                </a:effectLst>
              </a:rPr>
              <a:t>Noopur</a:t>
            </a:r>
            <a:r>
              <a:rPr lang="en-US" sz="4000" b="1" dirty="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Jaiswal</a:t>
            </a:r>
            <a:endParaRPr lang="en-US" sz="4000" b="1" dirty="0" smtClean="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Ms. </a:t>
            </a:r>
            <a:r>
              <a:rPr lang="en-US" sz="4000" b="1" dirty="0" err="1">
                <a:solidFill>
                  <a:schemeClr val="tx1"/>
                </a:solidFill>
                <a:effectLst>
                  <a:outerShdw blurRad="38100" dist="38100" dir="2700000" algn="tl">
                    <a:srgbClr val="000000">
                      <a:alpha val="43137"/>
                    </a:srgbClr>
                  </a:outerShdw>
                </a:effectLst>
              </a:rPr>
              <a:t>Swarnika</a:t>
            </a:r>
            <a:r>
              <a:rPr lang="en-US" sz="4000" b="1" dirty="0">
                <a:solidFill>
                  <a:schemeClr val="tx1"/>
                </a:solidFill>
                <a:effectLst>
                  <a:outerShdw blurRad="38100" dist="38100" dir="2700000" algn="tl">
                    <a:srgbClr val="000000">
                      <a:alpha val="43137"/>
                    </a:srgbClr>
                  </a:outerShdw>
                </a:effectLst>
              </a:rPr>
              <a:t> </a:t>
            </a:r>
            <a:r>
              <a:rPr lang="en-US" sz="4000" b="1" dirty="0" err="1" smtClean="0">
                <a:solidFill>
                  <a:schemeClr val="tx1"/>
                </a:solidFill>
                <a:effectLst>
                  <a:outerShdw blurRad="38100" dist="38100" dir="2700000" algn="tl">
                    <a:srgbClr val="000000">
                      <a:alpha val="43137"/>
                    </a:srgbClr>
                  </a:outerShdw>
                </a:effectLst>
              </a:rPr>
              <a:t>Jaiswal</a:t>
            </a:r>
            <a:endParaRPr lang="en-US" sz="4000" b="1" dirty="0" smtClean="0">
              <a:solidFill>
                <a:schemeClr val="tx1"/>
              </a:solidFill>
              <a:effectLst>
                <a:outerShdw blurRad="38100" dist="38100" dir="2700000" algn="tl">
                  <a:srgbClr val="000000">
                    <a:alpha val="43137"/>
                  </a:srgbClr>
                </a:outerShdw>
              </a:effectLst>
            </a:endParaRPr>
          </a:p>
          <a:p>
            <a:r>
              <a:rPr lang="en-US" sz="4000" b="1" dirty="0">
                <a:solidFill>
                  <a:schemeClr val="tx1"/>
                </a:solidFill>
                <a:effectLst>
                  <a:outerShdw blurRad="38100" dist="38100" dir="2700000" algn="tl">
                    <a:srgbClr val="000000">
                      <a:alpha val="43137"/>
                    </a:srgbClr>
                  </a:outerShdw>
                </a:effectLst>
              </a:rPr>
              <a:t>Mr. </a:t>
            </a:r>
            <a:r>
              <a:rPr lang="en-US" sz="4000" b="1" dirty="0" err="1">
                <a:solidFill>
                  <a:schemeClr val="tx1"/>
                </a:solidFill>
                <a:effectLst>
                  <a:outerShdw blurRad="38100" dist="38100" dir="2700000" algn="tl">
                    <a:srgbClr val="000000">
                      <a:alpha val="43137"/>
                    </a:srgbClr>
                  </a:outerShdw>
                </a:effectLst>
              </a:rPr>
              <a:t>Sampath</a:t>
            </a:r>
            <a:r>
              <a:rPr lang="en-US" sz="4000" b="1" dirty="0">
                <a:solidFill>
                  <a:schemeClr val="tx1"/>
                </a:solidFill>
                <a:effectLst>
                  <a:outerShdw blurRad="38100" dist="38100" dir="2700000" algn="tl">
                    <a:srgbClr val="000000">
                      <a:alpha val="43137"/>
                    </a:srgbClr>
                  </a:outerShdw>
                </a:effectLst>
              </a:rPr>
              <a:t> </a:t>
            </a:r>
            <a:r>
              <a:rPr lang="en-US" sz="4000" b="1" dirty="0" err="1">
                <a:solidFill>
                  <a:schemeClr val="tx1"/>
                </a:solidFill>
                <a:effectLst>
                  <a:outerShdw blurRad="38100" dist="38100" dir="2700000" algn="tl">
                    <a:srgbClr val="000000">
                      <a:alpha val="43137"/>
                    </a:srgbClr>
                  </a:outerShdw>
                </a:effectLst>
              </a:rPr>
              <a:t>Potnuru</a:t>
            </a:r>
            <a:endParaRPr lang="en-US" sz="4000" b="1" dirty="0">
              <a:solidFill>
                <a:schemeClr val="tx1"/>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10" y="1174776"/>
            <a:ext cx="10058400" cy="5655088"/>
          </a:xfrm>
          <a:prstGeom prst="rect">
            <a:avLst/>
          </a:prstGeom>
        </p:spPr>
      </p:pic>
    </p:spTree>
    <p:extLst>
      <p:ext uri="{BB962C8B-B14F-4D97-AF65-F5344CB8AC3E}">
        <p14:creationId xmlns:p14="http://schemas.microsoft.com/office/powerpoint/2010/main" val="26040414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smtClean="0">
                <a:solidFill>
                  <a:schemeClr val="bg1"/>
                </a:solidFill>
              </a:rPr>
              <a:t>Overview - Delay Analysis</a:t>
            </a:r>
            <a:endParaRPr lang="en-US" sz="3200" dirty="0">
              <a:solidFill>
                <a:schemeClr val="bg1"/>
              </a:solidFill>
            </a:endParaRPr>
          </a:p>
        </p:txBody>
      </p:sp>
      <p:sp>
        <p:nvSpPr>
          <p:cNvPr id="3" name="Subtitle 2"/>
          <p:cNvSpPr>
            <a:spLocks noGrp="1"/>
          </p:cNvSpPr>
          <p:nvPr>
            <p:ph type="subTitle" idx="1"/>
          </p:nvPr>
        </p:nvSpPr>
        <p:spPr>
          <a:xfrm>
            <a:off x="154744" y="746758"/>
            <a:ext cx="4515729" cy="5949463"/>
          </a:xfrm>
        </p:spPr>
        <p:txBody>
          <a:bodyPr>
            <a:normAutofit/>
          </a:bodyPr>
          <a:lstStyle/>
          <a:p>
            <a:pPr marL="457200" indent="-457200">
              <a:buClrTx/>
              <a:buFont typeface="Wingdings" panose="05000000000000000000" pitchFamily="2" charset="2"/>
              <a:buChar char="v"/>
            </a:pPr>
            <a:r>
              <a:rPr lang="en-US" sz="1700" b="1" dirty="0" smtClean="0">
                <a:solidFill>
                  <a:schemeClr val="bg1"/>
                </a:solidFill>
              </a:rPr>
              <a:t>Total Flights in the DATA for Analysis are around 1M and Total 320K Flights have Delay of More than 10 Min. Means around 30% of Flights </a:t>
            </a:r>
            <a:r>
              <a:rPr lang="en-US" sz="1700" b="1" dirty="0" smtClean="0">
                <a:solidFill>
                  <a:schemeClr val="bg1"/>
                </a:solidFill>
              </a:rPr>
              <a:t>gets delayed.</a:t>
            </a:r>
            <a:endParaRPr lang="en-US" sz="1700" b="1" dirty="0" smtClean="0">
              <a:solidFill>
                <a:schemeClr val="bg1"/>
              </a:solidFill>
            </a:endParaRPr>
          </a:p>
          <a:p>
            <a:pPr marL="457200" indent="-457200">
              <a:buClrTx/>
              <a:buFont typeface="Wingdings" panose="05000000000000000000" pitchFamily="2" charset="2"/>
              <a:buChar char="v"/>
            </a:pPr>
            <a:r>
              <a:rPr lang="en-US" sz="1700" b="1" dirty="0" smtClean="0">
                <a:solidFill>
                  <a:schemeClr val="bg1"/>
                </a:solidFill>
              </a:rPr>
              <a:t>Around 152K Flights have Delay of more than 1 Hr. Which Means that 47% of the all the Delayed Flights have Delay more than 1 </a:t>
            </a:r>
            <a:r>
              <a:rPr lang="en-US" sz="1700" b="1" dirty="0" smtClean="0">
                <a:solidFill>
                  <a:schemeClr val="bg1"/>
                </a:solidFill>
              </a:rPr>
              <a:t>Hour…… </a:t>
            </a:r>
            <a:r>
              <a:rPr lang="en-US" sz="1700" b="1" dirty="0" smtClean="0">
                <a:solidFill>
                  <a:schemeClr val="bg1"/>
                </a:solidFill>
              </a:rPr>
              <a:t>However only 14.5% of all the Flights </a:t>
            </a:r>
            <a:r>
              <a:rPr lang="en-US" sz="1700" b="1" dirty="0" smtClean="0">
                <a:solidFill>
                  <a:schemeClr val="bg1"/>
                </a:solidFill>
              </a:rPr>
              <a:t>have </a:t>
            </a:r>
            <a:r>
              <a:rPr lang="en-US" sz="1700" b="1" dirty="0" smtClean="0">
                <a:solidFill>
                  <a:schemeClr val="bg1"/>
                </a:solidFill>
              </a:rPr>
              <a:t>Delay of more than 1 </a:t>
            </a:r>
            <a:r>
              <a:rPr lang="en-US" sz="1700" b="1" dirty="0" err="1" smtClean="0">
                <a:solidFill>
                  <a:schemeClr val="bg1"/>
                </a:solidFill>
              </a:rPr>
              <a:t>Hr</a:t>
            </a:r>
            <a:endParaRPr lang="en-US" sz="1700" b="1" dirty="0" smtClean="0">
              <a:solidFill>
                <a:schemeClr val="bg1"/>
              </a:solidFill>
            </a:endParaRPr>
          </a:p>
          <a:p>
            <a:pPr marL="457200" indent="-457200">
              <a:buClrTx/>
              <a:buFont typeface="Wingdings" panose="05000000000000000000" pitchFamily="2" charset="2"/>
              <a:buChar char="v"/>
            </a:pPr>
            <a:r>
              <a:rPr lang="en-US" sz="1700" b="1" dirty="0" smtClean="0">
                <a:solidFill>
                  <a:schemeClr val="bg1"/>
                </a:solidFill>
              </a:rPr>
              <a:t>Most of the Data Points are between Delay between -</a:t>
            </a:r>
            <a:r>
              <a:rPr lang="en-US" sz="1700" b="1" dirty="0" smtClean="0">
                <a:solidFill>
                  <a:schemeClr val="bg1"/>
                </a:solidFill>
              </a:rPr>
              <a:t>17 Min </a:t>
            </a:r>
            <a:r>
              <a:rPr lang="en-US" sz="1700" b="1" dirty="0" smtClean="0">
                <a:solidFill>
                  <a:schemeClr val="bg1"/>
                </a:solidFill>
              </a:rPr>
              <a:t>and 60 Min but many points are also between 60 and 500 Min</a:t>
            </a:r>
          </a:p>
          <a:p>
            <a:pPr marL="457200" indent="-457200">
              <a:buClrTx/>
              <a:buFont typeface="Wingdings" panose="05000000000000000000" pitchFamily="2" charset="2"/>
              <a:buChar char="v"/>
            </a:pPr>
            <a:r>
              <a:rPr lang="en-US" sz="1700" b="1" dirty="0" smtClean="0">
                <a:solidFill>
                  <a:schemeClr val="bg1"/>
                </a:solidFill>
              </a:rPr>
              <a:t>Checking the Delay </a:t>
            </a:r>
            <a:r>
              <a:rPr lang="en-US" sz="1700" b="1" dirty="0" err="1" smtClean="0">
                <a:solidFill>
                  <a:schemeClr val="bg1"/>
                </a:solidFill>
              </a:rPr>
              <a:t>Vs</a:t>
            </a:r>
            <a:r>
              <a:rPr lang="en-US" sz="1700" b="1" dirty="0" smtClean="0">
                <a:solidFill>
                  <a:schemeClr val="bg1"/>
                </a:solidFill>
              </a:rPr>
              <a:t> Time of Day, </a:t>
            </a:r>
            <a:r>
              <a:rPr lang="en-US" sz="1700" b="1" dirty="0" smtClean="0">
                <a:solidFill>
                  <a:schemeClr val="bg1"/>
                </a:solidFill>
              </a:rPr>
              <a:t>we </a:t>
            </a:r>
            <a:r>
              <a:rPr lang="en-US" sz="1700" b="1" dirty="0" smtClean="0">
                <a:solidFill>
                  <a:schemeClr val="bg1"/>
                </a:solidFill>
              </a:rPr>
              <a:t>come to know that Most Flights That Delay are between 12 PM to 9PM</a:t>
            </a:r>
            <a:endParaRPr lang="en-US" sz="1700" b="1" dirty="0">
              <a:solidFill>
                <a:schemeClr val="bg1"/>
              </a:solidFill>
            </a:endParaRPr>
          </a:p>
          <a:p>
            <a:pPr marL="457200" indent="-457200">
              <a:buClr>
                <a:schemeClr val="accent1"/>
              </a:buClr>
              <a:buFont typeface="Arial" panose="020B0604020202020204" pitchFamily="34" charset="0"/>
              <a:buChar char="•"/>
            </a:pPr>
            <a:endParaRPr lang="en-US" sz="1800" b="1" dirty="0">
              <a:solidFill>
                <a:schemeClr val="bg1"/>
              </a:solidFill>
            </a:endParaRPr>
          </a:p>
          <a:p>
            <a:pPr marL="457200" indent="-457200">
              <a:buFont typeface="+mj-lt"/>
              <a:buAutoNum type="arabicPeriod"/>
            </a:pP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163" y="1657640"/>
            <a:ext cx="7406837" cy="415231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553983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smtClean="0">
                <a:solidFill>
                  <a:schemeClr val="bg1"/>
                </a:solidFill>
              </a:rPr>
              <a:t>Overview - Delay Analysis</a:t>
            </a:r>
            <a:endParaRPr lang="en-US" sz="3200" dirty="0">
              <a:solidFill>
                <a:schemeClr val="bg1"/>
              </a:solidFill>
            </a:endParaRPr>
          </a:p>
        </p:txBody>
      </p:sp>
      <p:sp>
        <p:nvSpPr>
          <p:cNvPr id="3" name="Subtitle 2"/>
          <p:cNvSpPr>
            <a:spLocks noGrp="1"/>
          </p:cNvSpPr>
          <p:nvPr>
            <p:ph type="subTitle" idx="1"/>
          </p:nvPr>
        </p:nvSpPr>
        <p:spPr>
          <a:xfrm>
            <a:off x="0" y="873369"/>
            <a:ext cx="4515729" cy="5738447"/>
          </a:xfrm>
        </p:spPr>
        <p:txBody>
          <a:bodyPr>
            <a:normAutofit lnSpcReduction="10000"/>
          </a:bodyPr>
          <a:lstStyle/>
          <a:p>
            <a:pPr marL="457200" indent="-457200">
              <a:buClrTx/>
              <a:buFont typeface="Wingdings" panose="05000000000000000000" pitchFamily="2" charset="2"/>
              <a:buChar char="v"/>
            </a:pPr>
            <a:r>
              <a:rPr lang="en-US" sz="1700" b="1" dirty="0" smtClean="0">
                <a:solidFill>
                  <a:schemeClr val="bg1"/>
                </a:solidFill>
              </a:rPr>
              <a:t>We see that More the Airport has number of Flights, More the Delay on that Particular Airport. There is a Linear Relationship these 2 Variables.</a:t>
            </a:r>
          </a:p>
          <a:p>
            <a:pPr marL="457200" indent="-457200">
              <a:buClrTx/>
              <a:buFont typeface="Wingdings" panose="05000000000000000000" pitchFamily="2" charset="2"/>
              <a:buChar char="v"/>
            </a:pPr>
            <a:r>
              <a:rPr lang="en-US" sz="1700" b="1" dirty="0" smtClean="0">
                <a:solidFill>
                  <a:schemeClr val="bg1"/>
                </a:solidFill>
              </a:rPr>
              <a:t>We </a:t>
            </a:r>
            <a:r>
              <a:rPr lang="en-US" sz="1700" b="1" dirty="0">
                <a:solidFill>
                  <a:schemeClr val="bg1"/>
                </a:solidFill>
              </a:rPr>
              <a:t>see that </a:t>
            </a:r>
            <a:r>
              <a:rPr lang="en-US" sz="1700" b="1" dirty="0" smtClean="0">
                <a:solidFill>
                  <a:schemeClr val="bg1"/>
                </a:solidFill>
              </a:rPr>
              <a:t>MORE the Airline has no of Flights, More </a:t>
            </a:r>
            <a:r>
              <a:rPr lang="en-US" sz="1700" b="1" dirty="0">
                <a:solidFill>
                  <a:schemeClr val="bg1"/>
                </a:solidFill>
              </a:rPr>
              <a:t>the </a:t>
            </a:r>
            <a:r>
              <a:rPr lang="en-US" sz="1700" b="1" dirty="0" smtClean="0">
                <a:solidFill>
                  <a:schemeClr val="bg1"/>
                </a:solidFill>
              </a:rPr>
              <a:t>SUM of Delay for that Airline. </a:t>
            </a:r>
            <a:r>
              <a:rPr lang="en-US" sz="1700" b="1" dirty="0">
                <a:solidFill>
                  <a:schemeClr val="bg1"/>
                </a:solidFill>
              </a:rPr>
              <a:t>There is a Linear Relationship these 2 Variables.</a:t>
            </a:r>
          </a:p>
          <a:p>
            <a:pPr marL="457200" indent="-457200">
              <a:buClrTx/>
              <a:buFont typeface="Wingdings" panose="05000000000000000000" pitchFamily="2" charset="2"/>
              <a:buChar char="v"/>
            </a:pPr>
            <a:r>
              <a:rPr lang="en-US" sz="1700" b="1" dirty="0" smtClean="0">
                <a:solidFill>
                  <a:schemeClr val="bg1"/>
                </a:solidFill>
              </a:rPr>
              <a:t>WE </a:t>
            </a:r>
            <a:r>
              <a:rPr lang="en-US" sz="1700" b="1" dirty="0" err="1" smtClean="0">
                <a:solidFill>
                  <a:schemeClr val="bg1"/>
                </a:solidFill>
              </a:rPr>
              <a:t>we</a:t>
            </a:r>
            <a:r>
              <a:rPr lang="en-US" sz="1700" b="1" dirty="0" smtClean="0">
                <a:solidFill>
                  <a:schemeClr val="bg1"/>
                </a:solidFill>
              </a:rPr>
              <a:t> PLOT DELAY and DISTANCE that we come to know that flights with 0-500KM have MAX Delays while the flights with 500KM – 1000KM have little less delay… while flights with 1000KM or more has lesser delay</a:t>
            </a:r>
          </a:p>
          <a:p>
            <a:pPr marL="457200" indent="-457200">
              <a:buClrTx/>
              <a:buFont typeface="Wingdings" panose="05000000000000000000" pitchFamily="2" charset="2"/>
              <a:buChar char="v"/>
            </a:pPr>
            <a:r>
              <a:rPr lang="en-US" sz="1700" b="1" dirty="0" smtClean="0">
                <a:solidFill>
                  <a:schemeClr val="bg1"/>
                </a:solidFill>
              </a:rPr>
              <a:t>IF we plot Delay with </a:t>
            </a:r>
            <a:r>
              <a:rPr lang="en-US" sz="1700" b="1" dirty="0" err="1" smtClean="0">
                <a:solidFill>
                  <a:schemeClr val="bg1"/>
                </a:solidFill>
              </a:rPr>
              <a:t>Daywise</a:t>
            </a:r>
            <a:r>
              <a:rPr lang="en-US" sz="1700" b="1" dirty="0" smtClean="0">
                <a:solidFill>
                  <a:schemeClr val="bg1"/>
                </a:solidFill>
              </a:rPr>
              <a:t> data then we can say that WEEK1 of any Month has </a:t>
            </a:r>
            <a:r>
              <a:rPr lang="en-US" sz="1700" b="1" dirty="0" err="1" smtClean="0">
                <a:solidFill>
                  <a:schemeClr val="bg1"/>
                </a:solidFill>
              </a:rPr>
              <a:t>moST</a:t>
            </a:r>
            <a:r>
              <a:rPr lang="en-US" sz="1700" b="1" dirty="0" smtClean="0">
                <a:solidFill>
                  <a:schemeClr val="bg1"/>
                </a:solidFill>
              </a:rPr>
              <a:t> delay compared to other Days in Month</a:t>
            </a:r>
            <a:endParaRPr lang="en-US" sz="1700" b="1" dirty="0">
              <a:solidFill>
                <a:schemeClr val="bg1"/>
              </a:solidFill>
            </a:endParaRPr>
          </a:p>
          <a:p>
            <a:pPr marL="457200" indent="-457200">
              <a:buClr>
                <a:schemeClr val="accent1"/>
              </a:buClr>
              <a:buFont typeface="Arial" panose="020B0604020202020204" pitchFamily="34" charset="0"/>
              <a:buChar char="•"/>
            </a:pPr>
            <a:endParaRPr lang="en-US" sz="1800" b="1" dirty="0">
              <a:solidFill>
                <a:schemeClr val="accent1">
                  <a:lumMod val="75000"/>
                </a:schemeClr>
              </a:solidFill>
            </a:endParaRPr>
          </a:p>
          <a:p>
            <a:pPr marL="457200" indent="-457200">
              <a:buFont typeface="+mj-lt"/>
              <a:buAutoNum type="arabicPeriod"/>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383" y="1471107"/>
            <a:ext cx="7687617" cy="418410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08723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smtClean="0">
                <a:solidFill>
                  <a:schemeClr val="bg1"/>
                </a:solidFill>
              </a:rPr>
              <a:t>Overview - Delay Analysis</a:t>
            </a:r>
            <a:endParaRPr lang="en-US" sz="3200" dirty="0">
              <a:solidFill>
                <a:schemeClr val="bg1"/>
              </a:solidFill>
            </a:endParaRPr>
          </a:p>
        </p:txBody>
      </p:sp>
      <p:sp>
        <p:nvSpPr>
          <p:cNvPr id="3" name="Subtitle 2"/>
          <p:cNvSpPr>
            <a:spLocks noGrp="1"/>
          </p:cNvSpPr>
          <p:nvPr>
            <p:ph type="subTitle" idx="1"/>
          </p:nvPr>
        </p:nvSpPr>
        <p:spPr>
          <a:xfrm>
            <a:off x="-18519" y="1218206"/>
            <a:ext cx="4515729" cy="5738447"/>
          </a:xfrm>
        </p:spPr>
        <p:txBody>
          <a:bodyPr>
            <a:normAutofit/>
          </a:bodyPr>
          <a:lstStyle/>
          <a:p>
            <a:pPr marL="457200" indent="-457200">
              <a:buClrTx/>
              <a:buFont typeface="Wingdings" panose="05000000000000000000" pitchFamily="2" charset="2"/>
              <a:buChar char="v"/>
            </a:pPr>
            <a:r>
              <a:rPr lang="en-US" sz="1700" b="1" dirty="0" smtClean="0">
                <a:solidFill>
                  <a:schemeClr val="bg1"/>
                </a:solidFill>
              </a:rPr>
              <a:t>IF we PLOT the </a:t>
            </a:r>
            <a:r>
              <a:rPr lang="en-US" sz="1700" b="1" dirty="0" smtClean="0">
                <a:solidFill>
                  <a:schemeClr val="bg1"/>
                </a:solidFill>
              </a:rPr>
              <a:t>Cancellation, </a:t>
            </a:r>
            <a:r>
              <a:rPr lang="en-US" sz="1700" b="1" dirty="0" smtClean="0">
                <a:solidFill>
                  <a:schemeClr val="bg1"/>
                </a:solidFill>
              </a:rPr>
              <a:t>with cancellation reason then We can </a:t>
            </a:r>
            <a:r>
              <a:rPr lang="en-US" sz="1700" b="1" dirty="0">
                <a:solidFill>
                  <a:schemeClr val="bg1"/>
                </a:solidFill>
              </a:rPr>
              <a:t>see that </a:t>
            </a:r>
            <a:r>
              <a:rPr lang="en-US" sz="1700" b="1" dirty="0" smtClean="0">
                <a:solidFill>
                  <a:schemeClr val="bg1"/>
                </a:solidFill>
              </a:rPr>
              <a:t>most flights have been </a:t>
            </a:r>
            <a:r>
              <a:rPr lang="en-US" sz="1700" b="1" dirty="0" smtClean="0">
                <a:solidFill>
                  <a:schemeClr val="bg1"/>
                </a:solidFill>
              </a:rPr>
              <a:t>cancelled, </a:t>
            </a:r>
            <a:r>
              <a:rPr lang="en-US" sz="1700" b="1" dirty="0" smtClean="0">
                <a:solidFill>
                  <a:schemeClr val="bg1"/>
                </a:solidFill>
              </a:rPr>
              <a:t>because of reason B, followed by A and C.</a:t>
            </a:r>
            <a:endParaRPr lang="en-US" sz="1700" b="1" dirty="0">
              <a:solidFill>
                <a:schemeClr val="bg1"/>
              </a:solidFill>
            </a:endParaRPr>
          </a:p>
          <a:p>
            <a:pPr marL="457200" indent="-457200">
              <a:buClrTx/>
              <a:buFont typeface="Wingdings" panose="05000000000000000000" pitchFamily="2" charset="2"/>
              <a:buChar char="v"/>
            </a:pPr>
            <a:r>
              <a:rPr lang="en-US" sz="1700" b="1" dirty="0" smtClean="0">
                <a:solidFill>
                  <a:schemeClr val="bg1"/>
                </a:solidFill>
              </a:rPr>
              <a:t>We can also see flights wise data for </a:t>
            </a:r>
            <a:r>
              <a:rPr lang="en-US" sz="1700" b="1" dirty="0" smtClean="0">
                <a:solidFill>
                  <a:schemeClr val="bg1"/>
                </a:solidFill>
              </a:rPr>
              <a:t>cancellation, </a:t>
            </a:r>
            <a:r>
              <a:rPr lang="en-US" sz="1700" b="1" dirty="0" smtClean="0">
                <a:solidFill>
                  <a:schemeClr val="bg1"/>
                </a:solidFill>
              </a:rPr>
              <a:t>American Eagle, Southwest and Atlantic Airlines have most </a:t>
            </a:r>
            <a:r>
              <a:rPr lang="en-US" sz="1700" b="1" dirty="0" err="1" smtClean="0">
                <a:solidFill>
                  <a:schemeClr val="bg1"/>
                </a:solidFill>
              </a:rPr>
              <a:t>FliGHTS</a:t>
            </a:r>
            <a:r>
              <a:rPr lang="en-US" sz="1700" b="1" dirty="0" smtClean="0">
                <a:solidFill>
                  <a:schemeClr val="bg1"/>
                </a:solidFill>
              </a:rPr>
              <a:t> cancellation as compared to Others</a:t>
            </a:r>
          </a:p>
          <a:p>
            <a:pPr marL="457200" indent="-457200">
              <a:buClrTx/>
              <a:buFont typeface="Wingdings" panose="05000000000000000000" pitchFamily="2" charset="2"/>
              <a:buChar char="v"/>
            </a:pPr>
            <a:r>
              <a:rPr lang="en-US" sz="1700" b="1" dirty="0" smtClean="0">
                <a:solidFill>
                  <a:schemeClr val="bg1"/>
                </a:solidFill>
              </a:rPr>
              <a:t>We </a:t>
            </a:r>
            <a:r>
              <a:rPr lang="en-US" sz="1700" b="1" dirty="0" err="1" smtClean="0">
                <a:solidFill>
                  <a:schemeClr val="bg1"/>
                </a:solidFill>
              </a:rPr>
              <a:t>we</a:t>
            </a:r>
            <a:r>
              <a:rPr lang="en-US" sz="1700" b="1" dirty="0" smtClean="0">
                <a:solidFill>
                  <a:schemeClr val="bg1"/>
                </a:solidFill>
              </a:rPr>
              <a:t> plot Cancelation with day of the Month then we can see that most flights get cancelled either at between 1 to 10 or between 20 to 28 Date of the Month</a:t>
            </a:r>
            <a:endParaRPr lang="en-US" sz="1700" b="1" dirty="0">
              <a:solidFill>
                <a:schemeClr val="bg1"/>
              </a:solidFill>
            </a:endParaRPr>
          </a:p>
          <a:p>
            <a:pPr marL="457200" indent="-457200">
              <a:buClr>
                <a:schemeClr val="accent1"/>
              </a:buClr>
              <a:buFont typeface="Arial" panose="020B0604020202020204" pitchFamily="34" charset="0"/>
              <a:buChar char="•"/>
            </a:pPr>
            <a:endParaRPr lang="en-US" sz="1800" b="1" dirty="0">
              <a:solidFill>
                <a:schemeClr val="accent1">
                  <a:lumMod val="75000"/>
                </a:schemeClr>
              </a:solidFill>
            </a:endParaRPr>
          </a:p>
          <a:p>
            <a:pPr marL="457200" indent="-457200">
              <a:buFont typeface="+mj-lt"/>
              <a:buAutoNum type="arabicPeriod"/>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210" y="1415154"/>
            <a:ext cx="7694790" cy="439480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90012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smtClean="0">
                <a:solidFill>
                  <a:schemeClr val="bg1"/>
                </a:solidFill>
              </a:rPr>
              <a:t>Overview - Delay Analysis</a:t>
            </a:r>
            <a:endParaRPr lang="en-US" sz="3200" dirty="0">
              <a:solidFill>
                <a:schemeClr val="bg1"/>
              </a:solidFill>
            </a:endParaRPr>
          </a:p>
        </p:txBody>
      </p:sp>
      <p:sp>
        <p:nvSpPr>
          <p:cNvPr id="3" name="Subtitle 2"/>
          <p:cNvSpPr>
            <a:spLocks noGrp="1"/>
          </p:cNvSpPr>
          <p:nvPr>
            <p:ph type="subTitle" idx="1"/>
          </p:nvPr>
        </p:nvSpPr>
        <p:spPr>
          <a:xfrm>
            <a:off x="-18519" y="1218206"/>
            <a:ext cx="4515729" cy="5738447"/>
          </a:xfrm>
        </p:spPr>
        <p:txBody>
          <a:bodyPr>
            <a:normAutofit/>
          </a:bodyPr>
          <a:lstStyle/>
          <a:p>
            <a:pPr marL="457200" indent="-457200">
              <a:buClrTx/>
              <a:buFont typeface="Wingdings" panose="05000000000000000000" pitchFamily="2" charset="2"/>
              <a:buChar char="v"/>
            </a:pPr>
            <a:r>
              <a:rPr lang="en-US" sz="1700" b="1" dirty="0" smtClean="0">
                <a:solidFill>
                  <a:schemeClr val="bg1"/>
                </a:solidFill>
              </a:rPr>
              <a:t>Plotting Cancellation with Distance we come to conclusion that most of  the cancellations </a:t>
            </a:r>
            <a:r>
              <a:rPr lang="en-US" sz="1700" b="1" dirty="0">
                <a:solidFill>
                  <a:schemeClr val="bg1"/>
                </a:solidFill>
              </a:rPr>
              <a:t>are for Distance between 1-2500. In that </a:t>
            </a:r>
            <a:r>
              <a:rPr lang="en-US" sz="1700" b="1" dirty="0" smtClean="0">
                <a:solidFill>
                  <a:schemeClr val="bg1"/>
                </a:solidFill>
              </a:rPr>
              <a:t>too Max Cancellations are for Flights of Less than 1000 KM distance.</a:t>
            </a:r>
            <a:endParaRPr lang="en-US" sz="1700" b="1" dirty="0">
              <a:solidFill>
                <a:schemeClr val="bg1"/>
              </a:solidFill>
            </a:endParaRPr>
          </a:p>
          <a:p>
            <a:pPr marL="457200" indent="-457200">
              <a:buClrTx/>
              <a:buFont typeface="Wingdings" panose="05000000000000000000" pitchFamily="2" charset="2"/>
              <a:buChar char="v"/>
            </a:pPr>
            <a:r>
              <a:rPr lang="en-US" sz="1700" b="1" dirty="0" smtClean="0">
                <a:solidFill>
                  <a:schemeClr val="bg1"/>
                </a:solidFill>
              </a:rPr>
              <a:t>We can also see flights wise data for cancellation. American Eagle, Southwest and Atlantic Airlines have most Flights cancellation as compared to Others</a:t>
            </a:r>
          </a:p>
          <a:p>
            <a:pPr marL="457200" indent="-457200">
              <a:buClrTx/>
              <a:buFont typeface="Wingdings" panose="05000000000000000000" pitchFamily="2" charset="2"/>
              <a:buChar char="v"/>
            </a:pPr>
            <a:r>
              <a:rPr lang="en-US" sz="1700" b="1" dirty="0" smtClean="0">
                <a:solidFill>
                  <a:schemeClr val="bg1"/>
                </a:solidFill>
              </a:rPr>
              <a:t>We can also see the Airport wise Cancellation Details along with Distance with Max Cancellations</a:t>
            </a:r>
          </a:p>
          <a:p>
            <a:pPr marL="457200" indent="-457200">
              <a:buClr>
                <a:schemeClr val="accent1"/>
              </a:buClr>
              <a:buFont typeface="Arial" panose="020B0604020202020204" pitchFamily="34" charset="0"/>
              <a:buChar char="•"/>
            </a:pPr>
            <a:endParaRPr lang="en-US" sz="1800" b="1" dirty="0">
              <a:solidFill>
                <a:schemeClr val="accent1">
                  <a:lumMod val="75000"/>
                </a:schemeClr>
              </a:solidFill>
            </a:endParaRPr>
          </a:p>
          <a:p>
            <a:pPr marL="457200" indent="-457200">
              <a:buFont typeface="+mj-lt"/>
              <a:buAutoNum type="arabicPeriod"/>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464" y="1442971"/>
            <a:ext cx="7749536" cy="42263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00926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smtClean="0">
                <a:solidFill>
                  <a:schemeClr val="bg1"/>
                </a:solidFill>
              </a:rPr>
              <a:t>Overview - Delay Analysis</a:t>
            </a:r>
            <a:endParaRPr lang="en-US" sz="3200" dirty="0">
              <a:solidFill>
                <a:schemeClr val="bg1"/>
              </a:solidFill>
            </a:endParaRPr>
          </a:p>
        </p:txBody>
      </p:sp>
      <p:sp>
        <p:nvSpPr>
          <p:cNvPr id="3" name="Subtitle 2"/>
          <p:cNvSpPr>
            <a:spLocks noGrp="1"/>
          </p:cNvSpPr>
          <p:nvPr>
            <p:ph type="subTitle" idx="1"/>
          </p:nvPr>
        </p:nvSpPr>
        <p:spPr>
          <a:xfrm>
            <a:off x="-18519" y="1716258"/>
            <a:ext cx="4515729" cy="5240395"/>
          </a:xfrm>
        </p:spPr>
        <p:txBody>
          <a:bodyPr>
            <a:normAutofit/>
          </a:bodyPr>
          <a:lstStyle/>
          <a:p>
            <a:pPr marL="457200" indent="-457200">
              <a:buClrTx/>
              <a:buFont typeface="Wingdings" panose="05000000000000000000" pitchFamily="2" charset="2"/>
              <a:buChar char="v"/>
            </a:pPr>
            <a:r>
              <a:rPr lang="en-US" sz="1700" b="1" dirty="0" smtClean="0">
                <a:solidFill>
                  <a:schemeClr val="bg1"/>
                </a:solidFill>
              </a:rPr>
              <a:t>Plotting DELAY with DIFFERENT </a:t>
            </a:r>
            <a:r>
              <a:rPr lang="en-US" sz="1700" b="1" dirty="0" smtClean="0">
                <a:solidFill>
                  <a:schemeClr val="bg1"/>
                </a:solidFill>
              </a:rPr>
              <a:t>Airports, </a:t>
            </a:r>
            <a:r>
              <a:rPr lang="en-US" sz="1700" b="1" dirty="0" smtClean="0">
                <a:solidFill>
                  <a:schemeClr val="bg1"/>
                </a:solidFill>
              </a:rPr>
              <a:t>we come to </a:t>
            </a:r>
            <a:r>
              <a:rPr lang="en-US" sz="1700" b="1" dirty="0" smtClean="0">
                <a:solidFill>
                  <a:schemeClr val="bg1"/>
                </a:solidFill>
              </a:rPr>
              <a:t>conclusion, </a:t>
            </a:r>
            <a:r>
              <a:rPr lang="en-US" sz="1700" b="1" dirty="0" smtClean="0">
                <a:solidFill>
                  <a:schemeClr val="bg1"/>
                </a:solidFill>
              </a:rPr>
              <a:t>that some of the airports have delays as high as 50%. </a:t>
            </a:r>
            <a:endParaRPr lang="en-US" sz="1700" b="1" dirty="0">
              <a:solidFill>
                <a:schemeClr val="bg1"/>
              </a:solidFill>
            </a:endParaRPr>
          </a:p>
          <a:p>
            <a:pPr marL="457200" indent="-457200">
              <a:buClrTx/>
              <a:buFont typeface="Wingdings" panose="05000000000000000000" pitchFamily="2" charset="2"/>
              <a:buChar char="v"/>
            </a:pPr>
            <a:r>
              <a:rPr lang="en-US" sz="1700" b="1" dirty="0" smtClean="0">
                <a:solidFill>
                  <a:schemeClr val="bg1"/>
                </a:solidFill>
              </a:rPr>
              <a:t>IF we check the top 3 busiest airports we see that the delays are 26%, 42% and 33% at these airports </a:t>
            </a:r>
          </a:p>
          <a:p>
            <a:pPr marL="457200" indent="-457200">
              <a:buClrTx/>
              <a:buFont typeface="Wingdings" panose="05000000000000000000" pitchFamily="2" charset="2"/>
              <a:buChar char="v"/>
            </a:pPr>
            <a:r>
              <a:rPr lang="en-US" sz="1700" b="1" dirty="0" smtClean="0">
                <a:solidFill>
                  <a:schemeClr val="bg1"/>
                </a:solidFill>
              </a:rPr>
              <a:t>However if we check the % of flights that have delay of more than 1 </a:t>
            </a:r>
            <a:r>
              <a:rPr lang="en-US" sz="1700" b="1" dirty="0" err="1" smtClean="0">
                <a:solidFill>
                  <a:schemeClr val="bg1"/>
                </a:solidFill>
              </a:rPr>
              <a:t>hrs</a:t>
            </a:r>
            <a:r>
              <a:rPr lang="en-US" sz="1700" b="1" dirty="0" smtClean="0">
                <a:solidFill>
                  <a:schemeClr val="bg1"/>
                </a:solidFill>
              </a:rPr>
              <a:t>, </a:t>
            </a:r>
            <a:r>
              <a:rPr lang="en-US" sz="1700" b="1" dirty="0" smtClean="0">
                <a:solidFill>
                  <a:schemeClr val="bg1"/>
                </a:solidFill>
              </a:rPr>
              <a:t>then its 11%, 23% and 17% for the top 3 Busiest Airports</a:t>
            </a:r>
            <a:endParaRPr lang="en-US" sz="1800" b="1" dirty="0">
              <a:solidFill>
                <a:schemeClr val="accent1">
                  <a:lumMod val="75000"/>
                </a:schemeClr>
              </a:solidFill>
            </a:endParaRPr>
          </a:p>
          <a:p>
            <a:pPr marL="457200" indent="-457200">
              <a:buFont typeface="+mj-lt"/>
              <a:buAutoNum type="arabicPeriod"/>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620" y="1376509"/>
            <a:ext cx="7522380" cy="41942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3436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smtClean="0">
                <a:solidFill>
                  <a:schemeClr val="bg1"/>
                </a:solidFill>
              </a:rPr>
              <a:t>Overview - Delay Analysis</a:t>
            </a:r>
            <a:endParaRPr lang="en-US" sz="3200" dirty="0">
              <a:solidFill>
                <a:schemeClr val="bg1"/>
              </a:solidFill>
            </a:endParaRPr>
          </a:p>
        </p:txBody>
      </p:sp>
      <p:sp>
        <p:nvSpPr>
          <p:cNvPr id="3" name="Subtitle 2"/>
          <p:cNvSpPr>
            <a:spLocks noGrp="1"/>
          </p:cNvSpPr>
          <p:nvPr>
            <p:ph type="subTitle" idx="1"/>
          </p:nvPr>
        </p:nvSpPr>
        <p:spPr>
          <a:xfrm>
            <a:off x="-18519" y="1716258"/>
            <a:ext cx="4515729" cy="5240395"/>
          </a:xfrm>
        </p:spPr>
        <p:txBody>
          <a:bodyPr>
            <a:normAutofit/>
          </a:bodyPr>
          <a:lstStyle/>
          <a:p>
            <a:pPr marL="457200" indent="-457200">
              <a:buClrTx/>
              <a:buFont typeface="Wingdings" panose="05000000000000000000" pitchFamily="2" charset="2"/>
              <a:buChar char="v"/>
            </a:pPr>
            <a:r>
              <a:rPr lang="en-US" sz="1700" b="1" dirty="0" smtClean="0">
                <a:solidFill>
                  <a:schemeClr val="bg1"/>
                </a:solidFill>
              </a:rPr>
              <a:t>Plotting DELAY with DIFFERENT States and Cities, we come to conclusion that the delay is not equally distributed across all states and </a:t>
            </a:r>
            <a:r>
              <a:rPr lang="en-US" sz="1700" b="1" dirty="0" smtClean="0">
                <a:solidFill>
                  <a:schemeClr val="bg1"/>
                </a:solidFill>
              </a:rPr>
              <a:t>cities.</a:t>
            </a:r>
            <a:endParaRPr lang="en-US" dirty="0" smtClean="0"/>
          </a:p>
          <a:p>
            <a:pPr marL="457200" indent="-457200">
              <a:buClrTx/>
              <a:buFont typeface="Wingdings" panose="05000000000000000000" pitchFamily="2" charset="2"/>
              <a:buChar char="v"/>
            </a:pPr>
            <a:r>
              <a:rPr lang="en-US" sz="1700" b="1" dirty="0" smtClean="0">
                <a:solidFill>
                  <a:schemeClr val="bg1"/>
                </a:solidFill>
              </a:rPr>
              <a:t>In SOME cities, the rate of delay is much higher. </a:t>
            </a:r>
            <a:r>
              <a:rPr lang="en-US" sz="1700" b="1" dirty="0" smtClean="0">
                <a:solidFill>
                  <a:schemeClr val="bg1"/>
                </a:solidFill>
              </a:rPr>
              <a:t>For Example </a:t>
            </a:r>
            <a:r>
              <a:rPr lang="en-US" sz="1700" b="1" dirty="0" smtClean="0">
                <a:solidFill>
                  <a:schemeClr val="bg1"/>
                </a:solidFill>
              </a:rPr>
              <a:t>51% of all the flights in Trenton </a:t>
            </a:r>
            <a:r>
              <a:rPr lang="en-US" sz="1700" b="1" dirty="0" smtClean="0">
                <a:solidFill>
                  <a:schemeClr val="bg1"/>
                </a:solidFill>
              </a:rPr>
              <a:t>gets </a:t>
            </a:r>
            <a:r>
              <a:rPr lang="en-US" sz="1700" b="1" dirty="0" smtClean="0">
                <a:solidFill>
                  <a:schemeClr val="bg1"/>
                </a:solidFill>
              </a:rPr>
              <a:t>delayed, while 33% of flights have delay </a:t>
            </a:r>
            <a:r>
              <a:rPr lang="en-US" sz="1700" b="1" dirty="0" smtClean="0">
                <a:solidFill>
                  <a:schemeClr val="bg1"/>
                </a:solidFill>
              </a:rPr>
              <a:t>of more </a:t>
            </a:r>
            <a:r>
              <a:rPr lang="en-US" sz="1700" b="1" dirty="0" smtClean="0">
                <a:solidFill>
                  <a:schemeClr val="bg1"/>
                </a:solidFill>
              </a:rPr>
              <a:t>than </a:t>
            </a:r>
            <a:r>
              <a:rPr lang="en-US" sz="1700" b="1" dirty="0" smtClean="0">
                <a:solidFill>
                  <a:schemeClr val="bg1"/>
                </a:solidFill>
              </a:rPr>
              <a:t>1 Hour. </a:t>
            </a:r>
            <a:r>
              <a:rPr lang="en-US" sz="1700" b="1" dirty="0" smtClean="0">
                <a:solidFill>
                  <a:schemeClr val="bg1"/>
                </a:solidFill>
              </a:rPr>
              <a:t>Similarly we see that that in </a:t>
            </a:r>
            <a:r>
              <a:rPr lang="en-US" sz="1700" b="1" dirty="0" smtClean="0">
                <a:solidFill>
                  <a:schemeClr val="bg1"/>
                </a:solidFill>
              </a:rPr>
              <a:t>IL state, </a:t>
            </a:r>
            <a:r>
              <a:rPr lang="en-US" sz="1700" b="1" dirty="0" smtClean="0">
                <a:solidFill>
                  <a:schemeClr val="bg1"/>
                </a:solidFill>
              </a:rPr>
              <a:t>40% of flights </a:t>
            </a:r>
            <a:r>
              <a:rPr lang="en-US" sz="1700" b="1" dirty="0" smtClean="0">
                <a:solidFill>
                  <a:schemeClr val="bg1"/>
                </a:solidFill>
              </a:rPr>
              <a:t>gets </a:t>
            </a:r>
            <a:r>
              <a:rPr lang="en-US" sz="1700" b="1" dirty="0" smtClean="0">
                <a:solidFill>
                  <a:schemeClr val="bg1"/>
                </a:solidFill>
              </a:rPr>
              <a:t>delayed, in which 22% of flights have delay of more than 1 </a:t>
            </a:r>
            <a:r>
              <a:rPr lang="en-US" sz="1700" b="1" dirty="0" smtClean="0">
                <a:solidFill>
                  <a:schemeClr val="bg1"/>
                </a:solidFill>
              </a:rPr>
              <a:t>Hour.</a:t>
            </a:r>
            <a:endParaRPr lang="en-US" sz="1700" b="1"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297" y="1548426"/>
            <a:ext cx="7745703" cy="399424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925076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112" y="-126609"/>
            <a:ext cx="9017391" cy="718624"/>
          </a:xfrm>
        </p:spPr>
        <p:txBody>
          <a:bodyPr/>
          <a:lstStyle/>
          <a:p>
            <a:pPr algn="ctr"/>
            <a:r>
              <a:rPr lang="en-US" sz="3200" dirty="0" smtClean="0">
                <a:solidFill>
                  <a:schemeClr val="bg1"/>
                </a:solidFill>
              </a:rPr>
              <a:t>Overview - Delay Analysis</a:t>
            </a:r>
            <a:endParaRPr lang="en-US" sz="3200" dirty="0">
              <a:solidFill>
                <a:schemeClr val="bg1"/>
              </a:solidFill>
            </a:endParaRPr>
          </a:p>
        </p:txBody>
      </p:sp>
      <p:sp>
        <p:nvSpPr>
          <p:cNvPr id="3" name="Subtitle 2"/>
          <p:cNvSpPr>
            <a:spLocks noGrp="1"/>
          </p:cNvSpPr>
          <p:nvPr>
            <p:ph type="subTitle" idx="1"/>
          </p:nvPr>
        </p:nvSpPr>
        <p:spPr>
          <a:xfrm>
            <a:off x="0" y="1420837"/>
            <a:ext cx="4515729" cy="5240395"/>
          </a:xfrm>
        </p:spPr>
        <p:txBody>
          <a:bodyPr>
            <a:normAutofit/>
          </a:bodyPr>
          <a:lstStyle/>
          <a:p>
            <a:pPr marL="457200" indent="-457200">
              <a:buClrTx/>
              <a:buFont typeface="Wingdings" panose="05000000000000000000" pitchFamily="2" charset="2"/>
              <a:buChar char="v"/>
            </a:pPr>
            <a:r>
              <a:rPr lang="en-US" sz="1700" b="1" dirty="0" smtClean="0">
                <a:solidFill>
                  <a:schemeClr val="bg1"/>
                </a:solidFill>
              </a:rPr>
              <a:t>We have made a Dashboard that gives the overall View of the expected Delay based on historical data</a:t>
            </a:r>
            <a:endParaRPr lang="en-US" dirty="0" smtClean="0"/>
          </a:p>
          <a:p>
            <a:pPr marL="457200" indent="-457200">
              <a:buClrTx/>
              <a:buFont typeface="Wingdings" panose="05000000000000000000" pitchFamily="2" charset="2"/>
              <a:buChar char="v"/>
            </a:pPr>
            <a:r>
              <a:rPr lang="en-US" sz="1700" b="1" dirty="0" smtClean="0">
                <a:solidFill>
                  <a:schemeClr val="bg1"/>
                </a:solidFill>
              </a:rPr>
              <a:t>We have to enter airline detail, origin and destination airport.</a:t>
            </a:r>
          </a:p>
          <a:p>
            <a:pPr marL="457200" indent="-457200">
              <a:buClrTx/>
              <a:buFont typeface="Wingdings" panose="05000000000000000000" pitchFamily="2" charset="2"/>
              <a:buChar char="v"/>
            </a:pPr>
            <a:r>
              <a:rPr lang="en-US" sz="1700" b="1" dirty="0" smtClean="0">
                <a:solidFill>
                  <a:schemeClr val="bg1"/>
                </a:solidFill>
              </a:rPr>
              <a:t>In this example we see that if someone will fly through </a:t>
            </a:r>
            <a:r>
              <a:rPr lang="en-US" sz="1700" b="1" dirty="0" err="1" smtClean="0">
                <a:solidFill>
                  <a:schemeClr val="bg1"/>
                </a:solidFill>
              </a:rPr>
              <a:t>atlantic</a:t>
            </a:r>
            <a:r>
              <a:rPr lang="en-US" sz="1700" b="1" dirty="0" smtClean="0">
                <a:solidFill>
                  <a:schemeClr val="bg1"/>
                </a:solidFill>
              </a:rPr>
              <a:t> southeast airlines between these cities, then there is 40% chance that the flight will get cancelled and 60% chance that the flight will get delayed</a:t>
            </a:r>
          </a:p>
          <a:p>
            <a:pPr marL="457200" indent="-457200">
              <a:buClrTx/>
              <a:buFont typeface="Wingdings" panose="05000000000000000000" pitchFamily="2" charset="2"/>
              <a:buChar char="v"/>
            </a:pPr>
            <a:r>
              <a:rPr lang="en-US" sz="1700" b="1" dirty="0" smtClean="0">
                <a:solidFill>
                  <a:schemeClr val="bg1"/>
                </a:solidFill>
              </a:rPr>
              <a:t>In the second table it also gives some other airline details with there expected results</a:t>
            </a:r>
            <a:endParaRPr lang="en-US" sz="1700" b="1"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689" y="1611340"/>
            <a:ext cx="7614311" cy="419861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820781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359</TotalTime>
  <Words>975</Words>
  <Application>Microsoft Office PowerPoint</Application>
  <PresentationFormat>Widescreen</PresentationFormat>
  <Paragraphs>56</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Wingdings</vt:lpstr>
      <vt:lpstr>Wingdings 3</vt:lpstr>
      <vt:lpstr>Ion</vt:lpstr>
      <vt:lpstr>Flight Delay Analysis</vt:lpstr>
      <vt:lpstr>Flight Delay Data</vt:lpstr>
      <vt:lpstr>Overview - Delay Analysis</vt:lpstr>
      <vt:lpstr>Overview - Delay Analysis</vt:lpstr>
      <vt:lpstr>Overview - Delay Analysis</vt:lpstr>
      <vt:lpstr>Overview - Delay Analysis</vt:lpstr>
      <vt:lpstr>Overview - Delay Analysis</vt:lpstr>
      <vt:lpstr>Overview - Delay Analysis</vt:lpstr>
      <vt:lpstr>Overview - Delay Analysis</vt:lpstr>
      <vt:lpstr>Overview - Delay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31</cp:revision>
  <dcterms:created xsi:type="dcterms:W3CDTF">2023-08-15T06:37:47Z</dcterms:created>
  <dcterms:modified xsi:type="dcterms:W3CDTF">2023-08-19T04:40:18Z</dcterms:modified>
</cp:coreProperties>
</file>